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1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58" r:id="rId14"/>
  </p:sldIdLst>
  <p:sldSz cx="12192000" cy="6858000"/>
  <p:notesSz cx="6858000" cy="9144000"/>
  <p:embeddedFontLst>
    <p:embeddedFont>
      <p:font typeface="D2Coding" panose="020B0600000101010101" charset="-127"/>
      <p:regular r:id="rId16"/>
      <p:bold r:id="rId17"/>
    </p:embeddedFont>
    <p:embeddedFont>
      <p:font typeface="나눔스퀘어 네오 Regular" panose="020B0600000101010101" charset="-127"/>
      <p:regular r:id="rId18"/>
    </p:embeddedFont>
    <p:embeddedFont>
      <p:font typeface="Cambria Math" panose="02040503050406030204" pitchFamily="18" charset="0"/>
      <p:regular r:id="rId19"/>
    </p:embeddedFont>
    <p:embeddedFont>
      <p:font typeface="나눔스퀘어_ac 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9BAB98C7-22CF-4B6B-9317-BDC540C269D1}">
          <p14:sldIdLst>
            <p14:sldId id="271"/>
          </p14:sldIdLst>
        </p14:section>
        <p14:section name="1. Main" id="{7E1C7A5F-491F-4831-97E8-4ABD5E08E8DD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17D"/>
    <a:srgbClr val="CE9178"/>
    <a:srgbClr val="CBE7F2"/>
    <a:srgbClr val="FFFFFF"/>
    <a:srgbClr val="4EC9B0"/>
    <a:srgbClr val="C586C0"/>
    <a:srgbClr val="619E92"/>
    <a:srgbClr val="69258A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55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2024-07-04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68603BE-F16C-2D94-29DB-8F6F35F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8276" y="6492875"/>
            <a:ext cx="2743200" cy="365125"/>
          </a:xfrm>
        </p:spPr>
        <p:txBody>
          <a:bodyPr/>
          <a:lstStyle>
            <a:lvl1pPr algn="l"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682D-312C-0359-7342-69666F57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1971C-18E3-9786-E5C5-08F4D9F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5B18-D0B8-EAF0-67AC-074D6EE3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041F-AC90-A1D5-112C-AAE9EF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9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462064" y="2830237"/>
            <a:ext cx="3636706" cy="5930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+mj-ea"/>
                <a:ea typeface="+mj-ea"/>
              </a:rPr>
              <a:t>(2). K-</a:t>
            </a:r>
            <a:r>
              <a:rPr lang="ko-KR" altLang="en-US" sz="2400" dirty="0">
                <a:latin typeface="+mj-ea"/>
                <a:ea typeface="+mj-ea"/>
              </a:rPr>
              <a:t>평균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183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06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462064" y="2243833"/>
            <a:ext cx="463393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+mj-ea"/>
              </a:rPr>
              <a:t>비지도학습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  <a:endParaRPr lang="ko-KR" altLang="en-US" sz="4000" spc="600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07. 05.  FRI.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9A0E6EF-6375-B22B-63CA-754B0C0A9E2A}"/>
              </a:ext>
            </a:extLst>
          </p:cNvPr>
          <p:cNvSpPr txBox="1">
            <a:spLocks/>
          </p:cNvSpPr>
          <p:nvPr/>
        </p:nvSpPr>
        <p:spPr>
          <a:xfrm>
            <a:off x="1855487" y="3783785"/>
            <a:ext cx="4240513" cy="19188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K-</a:t>
            </a:r>
            <a:r>
              <a:rPr lang="ko-KR" altLang="en-US" sz="1600" dirty="0">
                <a:latin typeface="+mj-ea"/>
                <a:ea typeface="+mj-ea"/>
              </a:rPr>
              <a:t>평균 알고리즘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 err="1">
                <a:latin typeface="+mj-ea"/>
                <a:ea typeface="+mj-ea"/>
              </a:rPr>
              <a:t>KMeans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클래스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클러스터 중심</a:t>
            </a:r>
            <a:endParaRPr lang="en-US" altLang="ko-KR" sz="16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최적의 </a:t>
            </a:r>
            <a:r>
              <a:rPr lang="en-US" altLang="ko-KR" sz="1600" dirty="0">
                <a:latin typeface="+mj-ea"/>
                <a:ea typeface="+mj-ea"/>
              </a:rPr>
              <a:t>k </a:t>
            </a:r>
            <a:r>
              <a:rPr lang="ko-KR" altLang="en-US" sz="1600" dirty="0">
                <a:latin typeface="+mj-ea"/>
                <a:ea typeface="+mj-ea"/>
              </a:rPr>
              <a:t>찾기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4395B-4178-3EF5-DB67-B49D716F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클러스터 중심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2EAA5-A5CB-1388-8824-7855F5D2A267}"/>
              </a:ext>
            </a:extLst>
          </p:cNvPr>
          <p:cNvSpPr txBox="1"/>
          <p:nvPr/>
        </p:nvSpPr>
        <p:spPr>
          <a:xfrm>
            <a:off x="1106226" y="126891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(fruits[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100:101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E185D-CE32-7AA2-B972-1865A885C1C4}"/>
              </a:ext>
            </a:extLst>
          </p:cNvPr>
          <p:cNvSpPr txBox="1"/>
          <p:nvPr/>
        </p:nvSpPr>
        <p:spPr>
          <a:xfrm>
            <a:off x="660530" y="2861377"/>
            <a:ext cx="753764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알고리즘은 반복적으로 클러스터 중심을 옮기면서 최적의 클러스터를 찾음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알고리즘이 반복한 횟수는 </a:t>
            </a:r>
            <a:r>
              <a:rPr lang="en-US" altLang="ko-KR" sz="1600" dirty="0" err="1">
                <a:latin typeface="+mn-ea"/>
              </a:rPr>
              <a:t>KMeans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 err="1">
                <a:latin typeface="+mn-ea"/>
              </a:rPr>
              <a:t>n_iter</a:t>
            </a:r>
            <a:r>
              <a:rPr lang="en-US" altLang="ko-KR" sz="1600" dirty="0">
                <a:latin typeface="+mn-ea"/>
              </a:rPr>
              <a:t>_ </a:t>
            </a:r>
            <a:r>
              <a:rPr lang="ko-KR" altLang="en-US" sz="1600" dirty="0">
                <a:latin typeface="+mn-ea"/>
              </a:rPr>
              <a:t>속성에 저장됨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1B898-65C0-80B0-E7F7-7D623B5E8310}"/>
              </a:ext>
            </a:extLst>
          </p:cNvPr>
          <p:cNvSpPr txBox="1"/>
          <p:nvPr/>
        </p:nvSpPr>
        <p:spPr>
          <a:xfrm>
            <a:off x="1106226" y="3738577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km.n_iter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_)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6B8A6-46F1-17C0-268E-7F9A3063624B}"/>
              </a:ext>
            </a:extLst>
          </p:cNvPr>
          <p:cNvSpPr txBox="1"/>
          <p:nvPr/>
        </p:nvSpPr>
        <p:spPr>
          <a:xfrm>
            <a:off x="1019117" y="4635493"/>
            <a:ext cx="627447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가장 </a:t>
            </a:r>
            <a:r>
              <a:rPr lang="ko-KR" altLang="en-US" sz="1400" dirty="0">
                <a:latin typeface="+mn-ea"/>
              </a:rPr>
              <a:t>가까운 거리에 있는 클러스터 중심을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샘플의 예측 값으로 </a:t>
            </a:r>
            <a:r>
              <a:rPr lang="ko-KR" altLang="en-US" sz="1400" dirty="0">
                <a:latin typeface="+mn-ea"/>
              </a:rPr>
              <a:t>사용할 수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E9C114-6993-832B-422A-A75E192D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26" y="1771342"/>
            <a:ext cx="923925" cy="923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C8F7E2-1DE8-AC8E-077F-3661A5280C93}"/>
              </a:ext>
            </a:extLst>
          </p:cNvPr>
          <p:cNvSpPr txBox="1"/>
          <p:nvPr/>
        </p:nvSpPr>
        <p:spPr>
          <a:xfrm>
            <a:off x="1106226" y="420840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&gt;&gt;&gt; 3</a:t>
            </a:r>
            <a:endParaRPr lang="en-US" altLang="ko-KR" sz="14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FDBA3C8-FA0E-0AB6-CDC8-4B0705E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76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최적의 </a:t>
            </a:r>
            <a:r>
              <a:rPr lang="en-US" altLang="ko-KR" sz="3200" dirty="0">
                <a:latin typeface="+mj-ea"/>
                <a:ea typeface="+mj-ea"/>
              </a:rPr>
              <a:t>k </a:t>
            </a:r>
            <a:r>
              <a:rPr lang="ko-KR" altLang="en-US" sz="3200" dirty="0">
                <a:latin typeface="+mj-ea"/>
                <a:ea typeface="+mj-ea"/>
              </a:rPr>
              <a:t>찾기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92D4-5D2F-76AF-4BA0-D488A12E0EFC}"/>
              </a:ext>
            </a:extLst>
          </p:cNvPr>
          <p:cNvSpPr txBox="1"/>
          <p:nvPr/>
        </p:nvSpPr>
        <p:spPr>
          <a:xfrm>
            <a:off x="660530" y="1001781"/>
            <a:ext cx="11165236" cy="3380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알고리즘의 단점 중 하나는 클러스터 개수를 사전에 지정해야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군집 알고리즘에서 적절한 </a:t>
            </a:r>
            <a:r>
              <a:rPr lang="en-US" altLang="ko-KR" sz="1600" dirty="0">
                <a:latin typeface="+mn-ea"/>
              </a:rPr>
              <a:t>k </a:t>
            </a:r>
            <a:r>
              <a:rPr lang="ko-KR" altLang="en-US" sz="1600" dirty="0">
                <a:latin typeface="+mn-ea"/>
              </a:rPr>
              <a:t>값을 찾기 위한 완벽한 방법은 없으나 여기서는 대표적인 방법인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엘보우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(Elbow) </a:t>
            </a:r>
            <a:r>
              <a:rPr lang="ko-KR" altLang="en-US" sz="1600" dirty="0">
                <a:latin typeface="+mn-ea"/>
              </a:rPr>
              <a:t>방법을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알고리즘은 클러스터 중심과 클러스터에 속한 샘플 사이의 거리를 잴 수 있는데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이것의 제곱합을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이너셔</a:t>
            </a:r>
            <a:r>
              <a:rPr lang="ko-KR" altLang="en-US" sz="1600" dirty="0" err="1">
                <a:latin typeface="+mn-ea"/>
              </a:rPr>
              <a:t>라고</a:t>
            </a:r>
            <a:r>
              <a:rPr lang="ko-KR" altLang="en-US" sz="1600" dirty="0">
                <a:latin typeface="+mn-ea"/>
              </a:rPr>
              <a:t>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이너셔는</a:t>
            </a:r>
            <a:r>
              <a:rPr lang="ko-KR" altLang="en-US" sz="1600" dirty="0">
                <a:latin typeface="+mn-ea"/>
              </a:rPr>
              <a:t> 클러스터에 속한 샘플이 얼마나 가깝게 모여 있는지를 나타내는 값으로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클러스터 개수가 늘어나면 </a:t>
            </a:r>
            <a:r>
              <a:rPr lang="ko-KR" altLang="en-US" sz="1600" dirty="0" err="1">
                <a:latin typeface="+mn-ea"/>
              </a:rPr>
              <a:t>이너셔도</a:t>
            </a:r>
            <a:r>
              <a:rPr lang="ko-KR" altLang="en-US" sz="1600" dirty="0">
                <a:latin typeface="+mn-ea"/>
              </a:rPr>
              <a:t> 줄어듦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엘보우</a:t>
            </a:r>
            <a:r>
              <a:rPr lang="ko-KR" altLang="en-US" sz="1600" dirty="0">
                <a:latin typeface="+mn-ea"/>
              </a:rPr>
              <a:t> 방법은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클러스터 개수를 늘려가면서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이너셔의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변화를 관찰하여 최적의 클러스터를 찾는 방법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클러스터 개수에 대한 </a:t>
            </a:r>
            <a:r>
              <a:rPr lang="ko-KR" altLang="en-US" sz="1600" dirty="0" err="1">
                <a:latin typeface="+mn-ea"/>
              </a:rPr>
              <a:t>이너셔를</a:t>
            </a:r>
            <a:r>
              <a:rPr lang="ko-KR" altLang="en-US" sz="1600" dirty="0">
                <a:latin typeface="+mn-ea"/>
              </a:rPr>
              <a:t> 그래프로 그리면 </a:t>
            </a:r>
            <a:r>
              <a:rPr lang="ko-KR" altLang="en-US" sz="1600" dirty="0">
                <a:solidFill>
                  <a:srgbClr val="5E217D"/>
                </a:solidFill>
                <a:latin typeface="+mn-ea"/>
              </a:rPr>
              <a:t>꺾이는 지점</a:t>
            </a:r>
            <a:r>
              <a:rPr lang="ko-KR" altLang="en-US" sz="1600" dirty="0">
                <a:latin typeface="+mn-ea"/>
              </a:rPr>
              <a:t>이 있는데 그 지점이 바로 적절한 클러스터 개수임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ED6990-A1F2-AE29-8F79-357D062A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40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최적의 </a:t>
            </a:r>
            <a:r>
              <a:rPr lang="en-US" altLang="ko-KR" sz="3200" dirty="0">
                <a:latin typeface="+mj-ea"/>
                <a:ea typeface="+mj-ea"/>
              </a:rPr>
              <a:t>k </a:t>
            </a:r>
            <a:r>
              <a:rPr lang="ko-KR" altLang="en-US" sz="3200" dirty="0">
                <a:latin typeface="+mj-ea"/>
                <a:ea typeface="+mj-ea"/>
              </a:rPr>
              <a:t>찾기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92D4-5D2F-76AF-4BA0-D488A12E0EFC}"/>
              </a:ext>
            </a:extLst>
          </p:cNvPr>
          <p:cNvSpPr txBox="1"/>
          <p:nvPr/>
        </p:nvSpPr>
        <p:spPr>
          <a:xfrm>
            <a:off x="660530" y="1001781"/>
            <a:ext cx="693811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과일 데이터 셋을 사용해 </a:t>
            </a:r>
            <a:r>
              <a:rPr lang="ko-KR" altLang="en-US" sz="1600" dirty="0" err="1">
                <a:latin typeface="+mn-ea"/>
              </a:rPr>
              <a:t>이너셔를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계산해봄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KMeans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클래스는 자동으로 </a:t>
            </a:r>
            <a:r>
              <a:rPr lang="ko-KR" altLang="en-US" sz="1600" dirty="0" err="1">
                <a:latin typeface="+mn-ea"/>
              </a:rPr>
              <a:t>이너셔를</a:t>
            </a:r>
            <a:r>
              <a:rPr lang="ko-KR" altLang="en-US" sz="1600" dirty="0">
                <a:latin typeface="+mn-ea"/>
              </a:rPr>
              <a:t> 계산해서 </a:t>
            </a:r>
            <a:r>
              <a:rPr lang="en-US" altLang="ko-KR" sz="1600" dirty="0">
                <a:latin typeface="+mn-ea"/>
              </a:rPr>
              <a:t>inertia_</a:t>
            </a:r>
            <a:r>
              <a:rPr lang="ko-KR" altLang="en-US" sz="1600" dirty="0">
                <a:latin typeface="+mn-ea"/>
              </a:rPr>
              <a:t>속성으로 제공함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3FBFE-1A48-5D27-C019-080243612429}"/>
              </a:ext>
            </a:extLst>
          </p:cNvPr>
          <p:cNvSpPr txBox="1"/>
          <p:nvPr/>
        </p:nvSpPr>
        <p:spPr>
          <a:xfrm>
            <a:off x="5388666" y="1870895"/>
            <a:ext cx="4989774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4EC9B0"/>
                </a:solidFill>
                <a:effectLst/>
                <a:latin typeface="+mn-ea"/>
              </a:rPr>
              <a:t>inertia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 []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+mn-ea"/>
              </a:rPr>
              <a:t>for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 k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+mn-ea"/>
              </a:rPr>
              <a:t>in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range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2, 7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):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    </a:t>
            </a:r>
            <a:r>
              <a:rPr lang="en-US" altLang="ko-KR" sz="1400" b="0">
                <a:solidFill>
                  <a:srgbClr val="4EC9B0"/>
                </a:solidFill>
                <a:effectLst/>
                <a:latin typeface="+mn-ea"/>
              </a:rPr>
              <a:t>km</a:t>
            </a:r>
            <a:r>
              <a:rPr lang="en-US" altLang="ko-KR" sz="1400" b="0">
                <a:solidFill>
                  <a:srgbClr val="F8F8F2"/>
                </a:solidFill>
                <a:effectLst/>
                <a:latin typeface="+mn-ea"/>
              </a:rPr>
              <a:t> </a:t>
            </a:r>
            <a:r>
              <a:rPr lang="en-US" altLang="ko-KR" sz="1400" b="0">
                <a:solidFill>
                  <a:srgbClr val="FFFFFF"/>
                </a:solidFill>
                <a:effectLst/>
                <a:latin typeface="+mn-ea"/>
              </a:rPr>
              <a:t>=</a:t>
            </a:r>
            <a:r>
              <a:rPr lang="en-US" altLang="ko-KR" sz="1400">
                <a:solidFill>
                  <a:srgbClr val="CBE7F2"/>
                </a:solidFill>
                <a:latin typeface="+mn-ea"/>
              </a:rPr>
              <a:t>KMeans</a:t>
            </a:r>
            <a:r>
              <a:rPr lang="en-US" altLang="ko-KR" sz="1400" b="0">
                <a:solidFill>
                  <a:srgbClr val="F8F8F2"/>
                </a:solidFill>
                <a:effectLst/>
                <a:latin typeface="+mn-ea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+mn-ea"/>
              </a:rPr>
              <a:t>n_clusters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k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+mn-ea"/>
              </a:rPr>
              <a:t>random_state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42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km.fit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n-ea"/>
              </a:rPr>
              <a:t>fruits_2d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inertia.append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  <a:latin typeface="+mn-ea"/>
              </a:rPr>
              <a:t>km.inertia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n-ea"/>
              </a:rPr>
              <a:t>_)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plt.plot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n-ea"/>
              </a:rPr>
              <a:t>range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2, 7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), </a:t>
            </a:r>
            <a:r>
              <a:rPr lang="en-US" altLang="ko-KR" sz="1400" b="0" dirty="0">
                <a:solidFill>
                  <a:srgbClr val="CBE7F2"/>
                </a:solidFill>
                <a:effectLst/>
                <a:latin typeface="+mn-ea"/>
              </a:rPr>
              <a:t>inertia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plt.xlabel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'k'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plt.ylabel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'inertia'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+mn-ea"/>
              </a:rPr>
              <a:t>plt.show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8A0D3-C462-C071-8DB0-C1EB48FF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27" y="1870894"/>
            <a:ext cx="4046913" cy="31530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1F52B-52B4-3EA0-FAF4-E7EDABBECD15}"/>
              </a:ext>
            </a:extLst>
          </p:cNvPr>
          <p:cNvSpPr txBox="1"/>
          <p:nvPr/>
        </p:nvSpPr>
        <p:spPr>
          <a:xfrm>
            <a:off x="1019117" y="5222233"/>
            <a:ext cx="831028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그래프에서 꺾이는 지점이 뚜렷하지는 않지만</a:t>
            </a:r>
            <a:r>
              <a:rPr lang="en-US" altLang="ko-KR" sz="1400" dirty="0">
                <a:latin typeface="+mn-ea"/>
              </a:rPr>
              <a:t>, k=3</a:t>
            </a:r>
            <a:r>
              <a:rPr lang="ko-KR" altLang="en-US" sz="1400" dirty="0">
                <a:latin typeface="+mn-ea"/>
              </a:rPr>
              <a:t>에서 그래프의 기울기가 조금 바뀐 것을 볼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엘보우</a:t>
            </a:r>
            <a:r>
              <a:rPr lang="ko-KR" altLang="en-US" sz="1400" dirty="0">
                <a:latin typeface="+mn-ea"/>
              </a:rPr>
              <a:t> 지점보다 클러스터 개수가 많아지면 </a:t>
            </a:r>
            <a:r>
              <a:rPr lang="ko-KR" altLang="en-US" sz="1400" dirty="0" err="1">
                <a:latin typeface="+mn-ea"/>
              </a:rPr>
              <a:t>이너셔의</a:t>
            </a:r>
            <a:r>
              <a:rPr lang="ko-KR" altLang="en-US" sz="1400" dirty="0">
                <a:latin typeface="+mn-ea"/>
              </a:rPr>
              <a:t> 변화가 줄어들면서 군집 효과도 줄어듦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하지만 이 그래프에서는 이런 지점이 명확하지 않음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29981-FDEC-610F-689D-686AFDAC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24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91DAAB-9943-4187-953C-314D3E68246F}"/>
              </a:ext>
            </a:extLst>
          </p:cNvPr>
          <p:cNvSpPr/>
          <p:nvPr/>
        </p:nvSpPr>
        <p:spPr>
          <a:xfrm>
            <a:off x="0" y="0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52FCA-EE25-4A6F-AE07-A254DF09C304}"/>
              </a:ext>
            </a:extLst>
          </p:cNvPr>
          <p:cNvSpPr/>
          <p:nvPr/>
        </p:nvSpPr>
        <p:spPr>
          <a:xfrm>
            <a:off x="0" y="6030368"/>
            <a:ext cx="12192000" cy="827632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51A5-8BA2-40C1-8D76-1B25AF6BE5B9}"/>
              </a:ext>
            </a:extLst>
          </p:cNvPr>
          <p:cNvSpPr txBox="1"/>
          <p:nvPr/>
        </p:nvSpPr>
        <p:spPr>
          <a:xfrm>
            <a:off x="2448713" y="1855974"/>
            <a:ext cx="729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1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</a:t>
            </a:r>
            <a:endParaRPr lang="ko-KR" altLang="en-US" sz="10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93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071158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저번 군집 알고리즘은 타깃 값을 미리 알고 있었기 때문에 각 과일 사진의 픽셀 평균을 구하는 것이 가능했지만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진짜 비지도 학습에서는 사진에 어떤 과일이 들어있는지 모름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k-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평균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(k-means)</a:t>
            </a:r>
            <a:r>
              <a:rPr lang="ko-KR" altLang="en-US" sz="1600" dirty="0">
                <a:latin typeface="+mn-ea"/>
              </a:rPr>
              <a:t>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타깃 값이 없어도 평균 값을 찾아 사진을 자동으로 분류함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평균값은 클러스터의 중심에 위치하기 때문에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클러스터 중심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(Cluster center)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센트 로이드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(centroid)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9342BF-59AA-68BB-3D7C-092EC4003CB5}"/>
              </a:ext>
            </a:extLst>
          </p:cNvPr>
          <p:cNvGrpSpPr/>
          <p:nvPr/>
        </p:nvGrpSpPr>
        <p:grpSpPr>
          <a:xfrm>
            <a:off x="3252664" y="3341940"/>
            <a:ext cx="4452470" cy="1960283"/>
            <a:chOff x="2507129" y="2841811"/>
            <a:chExt cx="4452470" cy="196028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6B5F699-4D12-67D7-F994-4BAF72DF05E7}"/>
                </a:ext>
              </a:extLst>
            </p:cNvPr>
            <p:cNvGrpSpPr/>
            <p:nvPr/>
          </p:nvGrpSpPr>
          <p:grpSpPr>
            <a:xfrm>
              <a:off x="2507129" y="2904566"/>
              <a:ext cx="2076824" cy="1512046"/>
              <a:chOff x="2082799" y="3053978"/>
              <a:chExt cx="2076824" cy="151204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E6F8739-8624-DD3F-69C4-36B2F770DA80}"/>
                  </a:ext>
                </a:extLst>
              </p:cNvPr>
              <p:cNvSpPr/>
              <p:nvPr/>
            </p:nvSpPr>
            <p:spPr>
              <a:xfrm>
                <a:off x="2082799" y="3585883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C50E94D-F377-57E4-99CB-5C3242A3D500}"/>
                  </a:ext>
                </a:extLst>
              </p:cNvPr>
              <p:cNvSpPr/>
              <p:nvPr/>
            </p:nvSpPr>
            <p:spPr>
              <a:xfrm>
                <a:off x="3167529" y="3053978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0A148E-C0A3-0401-5A96-1853137D4933}"/>
                  </a:ext>
                </a:extLst>
              </p:cNvPr>
              <p:cNvSpPr/>
              <p:nvPr/>
            </p:nvSpPr>
            <p:spPr>
              <a:xfrm>
                <a:off x="2623670" y="3364754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A4B3854-E505-4A80-88FE-DF506F7421DC}"/>
                  </a:ext>
                </a:extLst>
              </p:cNvPr>
              <p:cNvSpPr/>
              <p:nvPr/>
            </p:nvSpPr>
            <p:spPr>
              <a:xfrm>
                <a:off x="2623670" y="4034119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0D038F-EFC7-CE31-64F6-4ECD3B803921}"/>
                  </a:ext>
                </a:extLst>
              </p:cNvPr>
              <p:cNvSpPr/>
              <p:nvPr/>
            </p:nvSpPr>
            <p:spPr>
              <a:xfrm>
                <a:off x="3167529" y="3705413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A631A26-0237-0213-9BE1-016A4A02E57F}"/>
                  </a:ext>
                </a:extLst>
              </p:cNvPr>
              <p:cNvSpPr/>
              <p:nvPr/>
            </p:nvSpPr>
            <p:spPr>
              <a:xfrm>
                <a:off x="3711388" y="3364754"/>
                <a:ext cx="448235" cy="531905"/>
              </a:xfrm>
              <a:prstGeom prst="rect">
                <a:avLst/>
              </a:prstGeom>
              <a:solidFill>
                <a:srgbClr val="ECDBF5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?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C74F5CE-1E2D-C6D2-5B83-017590E3E65E}"/>
                </a:ext>
              </a:extLst>
            </p:cNvPr>
            <p:cNvGrpSpPr/>
            <p:nvPr/>
          </p:nvGrpSpPr>
          <p:grpSpPr>
            <a:xfrm>
              <a:off x="5967505" y="2841811"/>
              <a:ext cx="992094" cy="1960283"/>
              <a:chOff x="5967506" y="2904565"/>
              <a:chExt cx="992094" cy="19602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B943648-9F9E-12A0-55C1-C13547EAE28C}"/>
                  </a:ext>
                </a:extLst>
              </p:cNvPr>
              <p:cNvSpPr/>
              <p:nvPr/>
            </p:nvSpPr>
            <p:spPr>
              <a:xfrm>
                <a:off x="5967506" y="2904565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바나나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6398A52-4527-CB4E-D4CB-7CD91BBF8D91}"/>
                  </a:ext>
                </a:extLst>
              </p:cNvPr>
              <p:cNvSpPr/>
              <p:nvPr/>
            </p:nvSpPr>
            <p:spPr>
              <a:xfrm>
                <a:off x="6511365" y="2904565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바나나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695B15-7139-9B8F-6443-FE8D87334B54}"/>
                  </a:ext>
                </a:extLst>
              </p:cNvPr>
              <p:cNvSpPr/>
              <p:nvPr/>
            </p:nvSpPr>
            <p:spPr>
              <a:xfrm>
                <a:off x="5967506" y="3618754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파인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애플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7A7FEAD-9E7B-3548-65A3-766D0911B5F5}"/>
                  </a:ext>
                </a:extLst>
              </p:cNvPr>
              <p:cNvSpPr/>
              <p:nvPr/>
            </p:nvSpPr>
            <p:spPr>
              <a:xfrm>
                <a:off x="6511365" y="3618754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파인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애플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959BCB7-9961-47CB-CC26-29C3E513D44D}"/>
                  </a:ext>
                </a:extLst>
              </p:cNvPr>
              <p:cNvSpPr/>
              <p:nvPr/>
            </p:nvSpPr>
            <p:spPr>
              <a:xfrm>
                <a:off x="5967506" y="4332943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사과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784E0DA-9FE3-2C74-C411-FAF4AE11F6AE}"/>
                  </a:ext>
                </a:extLst>
              </p:cNvPr>
              <p:cNvSpPr/>
              <p:nvPr/>
            </p:nvSpPr>
            <p:spPr>
              <a:xfrm>
                <a:off x="6511365" y="4332943"/>
                <a:ext cx="448235" cy="531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9258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사과</a:t>
                </a:r>
              </a:p>
            </p:txBody>
          </p:sp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1065E2C1-EA6C-2C9F-A696-A3AB7FC20071}"/>
                </a:ext>
              </a:extLst>
            </p:cNvPr>
            <p:cNvSpPr/>
            <p:nvPr/>
          </p:nvSpPr>
          <p:spPr>
            <a:xfrm>
              <a:off x="5009776" y="3729318"/>
              <a:ext cx="531906" cy="221129"/>
            </a:xfrm>
            <a:prstGeom prst="rightArrow">
              <a:avLst/>
            </a:prstGeom>
            <a:solidFill>
              <a:srgbClr val="69258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B631AF7-0E2D-8D77-A586-89BD9B283A7D}"/>
              </a:ext>
            </a:extLst>
          </p:cNvPr>
          <p:cNvSpPr txBox="1"/>
          <p:nvPr/>
        </p:nvSpPr>
        <p:spPr>
          <a:xfrm>
            <a:off x="192228" y="100159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알고리즘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F0022635-976B-5695-E7FC-A6F679A4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3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알고리즘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428514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알고리즘의 작동 방식은 다음과 같음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46BC3-DB26-FC92-3264-A9B9DAE24481}"/>
              </a:ext>
            </a:extLst>
          </p:cNvPr>
          <p:cNvSpPr txBox="1"/>
          <p:nvPr/>
        </p:nvSpPr>
        <p:spPr>
          <a:xfrm>
            <a:off x="1019117" y="1510584"/>
            <a:ext cx="6343403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무작위로 </a:t>
            </a:r>
            <a:r>
              <a:rPr lang="en-US" altLang="ko-KR" sz="1400" dirty="0">
                <a:latin typeface="+mn-ea"/>
              </a:rPr>
              <a:t>k</a:t>
            </a:r>
            <a:r>
              <a:rPr lang="ko-KR" altLang="en-US" sz="1400" dirty="0">
                <a:latin typeface="+mn-ea"/>
              </a:rPr>
              <a:t>개의 클러스터 중심을 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각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샘플에서 가장 가까운 클러스터 중심을 찾아 해당 클러스터의 샘플로 지정함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클러스터에 속한 샘플의 평균값으로 클러스터의 중심을 변경함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클러스터 중심에 변화가 없을 때까지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번으로 돌아가 반복함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2D075-F708-197D-9616-507AFFDD65AB}"/>
              </a:ext>
            </a:extLst>
          </p:cNvPr>
          <p:cNvSpPr txBox="1"/>
          <p:nvPr/>
        </p:nvSpPr>
        <p:spPr>
          <a:xfrm>
            <a:off x="660530" y="3215929"/>
            <a:ext cx="972573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알고리즘은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처음에 랜덤하게 클러스터 중심을 선택하고 점차 가장 가까운 샘플의 중심으로 이동</a:t>
            </a:r>
            <a:r>
              <a:rPr lang="ko-KR" altLang="en-US" sz="1600" dirty="0">
                <a:latin typeface="+mn-ea"/>
              </a:rPr>
              <a:t>하는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비교적 간단한 알고리즘임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C6EC18-BDEA-C30F-1042-F80082F7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91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KMeans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19383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준비하기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10B40-D29E-758F-0162-E4F8775FEE10}"/>
              </a:ext>
            </a:extLst>
          </p:cNvPr>
          <p:cNvSpPr txBox="1"/>
          <p:nvPr/>
        </p:nvSpPr>
        <p:spPr>
          <a:xfrm>
            <a:off x="1106226" y="1497515"/>
            <a:ext cx="9389058" cy="11695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i="1" u="sng" dirty="0">
                <a:solidFill>
                  <a:srgbClr val="C586C0"/>
                </a:solidFill>
                <a:effectLst/>
              </a:rPr>
              <a:t>!</a:t>
            </a:r>
            <a:r>
              <a:rPr lang="en-US" altLang="ko-KR" sz="1400" b="0" dirty="0" err="1">
                <a:solidFill>
                  <a:srgbClr val="C586C0"/>
                </a:solidFill>
                <a:effectLst/>
              </a:rPr>
              <a:t>wget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 https://bit.ly/fruits_300_data -O fruits_300.npy</a:t>
            </a:r>
          </a:p>
          <a:p>
            <a:endParaRPr lang="en-US" altLang="ko-KR" sz="1400" b="0" dirty="0">
              <a:solidFill>
                <a:srgbClr val="4EC9B0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</a:rPr>
              <a:t>import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numpy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as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np</a:t>
            </a: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</a:rPr>
              <a:t>fruits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np.load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'fruits_300.npy')</a:t>
            </a: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</a:rPr>
              <a:t>fruits_2d 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fruits.reshape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-1, 100*100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37333-3C1C-8974-4546-A0391D485D79}"/>
                  </a:ext>
                </a:extLst>
              </p:cNvPr>
              <p:cNvSpPr txBox="1"/>
              <p:nvPr/>
            </p:nvSpPr>
            <p:spPr>
              <a:xfrm>
                <a:off x="1019117" y="2675998"/>
                <a:ext cx="10378162" cy="707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k-</a:t>
                </a:r>
                <a:r>
                  <a:rPr lang="ko-KR" altLang="en-US" sz="1400" dirty="0">
                    <a:latin typeface="+mn-ea"/>
                  </a:rPr>
                  <a:t>평균 모델을 훈련하기 위해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샘플 개수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너비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높이</a:t>
                </a:r>
                <a:r>
                  <a:rPr lang="en-US" altLang="ko-KR" sz="1400" dirty="0">
                    <a:latin typeface="+mn-ea"/>
                  </a:rPr>
                  <a:t>) </a:t>
                </a:r>
                <a:r>
                  <a:rPr lang="ko-KR" altLang="en-US" sz="1400" dirty="0">
                    <a:latin typeface="+mn-ea"/>
                  </a:rPr>
                  <a:t>크기의</a:t>
                </a:r>
                <a:r>
                  <a:rPr lang="en-US" altLang="ko-KR" sz="1400" dirty="0">
                    <a:latin typeface="+mn-ea"/>
                  </a:rPr>
                  <a:t>3</a:t>
                </a:r>
                <a:r>
                  <a:rPr lang="ko-KR" altLang="en-US" sz="1400" dirty="0">
                    <a:latin typeface="+mn-ea"/>
                  </a:rPr>
                  <a:t>차원 배열을 </a:t>
                </a:r>
                <a:r>
                  <a:rPr lang="en-US" altLang="ko-KR" sz="1400" dirty="0">
                    <a:solidFill>
                      <a:srgbClr val="69258A"/>
                    </a:solidFill>
                    <a:latin typeface="+mn-ea"/>
                  </a:rPr>
                  <a:t>(</a:t>
                </a:r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샘플 개수</a:t>
                </a:r>
                <a:r>
                  <a:rPr lang="en-US" altLang="ko-KR" sz="1400" dirty="0">
                    <a:solidFill>
                      <a:srgbClr val="69258A"/>
                    </a:solidFill>
                    <a:latin typeface="+mn-ea"/>
                  </a:rPr>
                  <a:t>, </a:t>
                </a:r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너비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400" dirty="0">
                    <a:solidFill>
                      <a:srgbClr val="69258A"/>
                    </a:solidFill>
                    <a:latin typeface="+mn-ea"/>
                  </a:rPr>
                  <a:t>높이</a:t>
                </a:r>
                <a:r>
                  <a:rPr lang="en-US" altLang="ko-KR" sz="1400" dirty="0">
                    <a:solidFill>
                      <a:srgbClr val="69258A"/>
                    </a:solidFill>
                    <a:latin typeface="+mn-ea"/>
                  </a:rPr>
                  <a:t>) </a:t>
                </a:r>
                <a:r>
                  <a:rPr lang="ko-KR" altLang="en-US" sz="1400" dirty="0">
                    <a:latin typeface="+mn-ea"/>
                  </a:rPr>
                  <a:t>크기를 가진 </a:t>
                </a:r>
                <a:r>
                  <a:rPr lang="en-US" altLang="ko-KR" sz="1400" dirty="0">
                    <a:latin typeface="+mn-ea"/>
                  </a:rPr>
                  <a:t>2</a:t>
                </a:r>
                <a:r>
                  <a:rPr lang="ko-KR" altLang="en-US" sz="1400" dirty="0">
                    <a:latin typeface="+mn-ea"/>
                  </a:rPr>
                  <a:t>차원 배열로 변경함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>
                    <a:latin typeface="+mn-ea"/>
                  </a:rPr>
                  <a:t>300</a:t>
                </a:r>
                <a:r>
                  <a:rPr lang="ko-KR" altLang="en-US" sz="1400">
                    <a:latin typeface="+mn-ea"/>
                  </a:rPr>
                  <a:t>개의 이미지가 각각 </a:t>
                </a:r>
                <a:r>
                  <a:rPr lang="en-US" altLang="ko-KR" sz="1400">
                    <a:latin typeface="+mn-ea"/>
                  </a:rPr>
                  <a:t>10,000</a:t>
                </a:r>
                <a:r>
                  <a:rPr lang="ko-KR" altLang="en-US" sz="1400">
                    <a:latin typeface="+mn-ea"/>
                  </a:rPr>
                  <a:t>개의 픽셀로 구성된 형태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37333-3C1C-8974-4546-A0391D485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17" y="2675998"/>
                <a:ext cx="10378162" cy="707566"/>
              </a:xfrm>
              <a:prstGeom prst="rect">
                <a:avLst/>
              </a:prstGeom>
              <a:blipFill>
                <a:blip r:embed="rId2"/>
                <a:stretch>
                  <a:fillRect l="-59" b="-7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AFA733-F161-253F-097D-BE4FBCEF8CFE}"/>
              </a:ext>
            </a:extLst>
          </p:cNvPr>
          <p:cNvSpPr txBox="1"/>
          <p:nvPr/>
        </p:nvSpPr>
        <p:spPr>
          <a:xfrm>
            <a:off x="660530" y="3654224"/>
            <a:ext cx="856356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사이킷런의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알고리즘은 </a:t>
            </a:r>
            <a:r>
              <a:rPr lang="en-US" altLang="ko-KR" sz="1600" dirty="0" err="1">
                <a:latin typeface="+mn-ea"/>
              </a:rPr>
              <a:t>sklearn.cluster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모듈 아래 </a:t>
            </a:r>
            <a:r>
              <a:rPr lang="en-US" altLang="ko-KR" sz="1600" dirty="0" err="1">
                <a:latin typeface="+mn-ea"/>
              </a:rPr>
              <a:t>KMeans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클래스에 구현되어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비지도 학습이기 때문에 </a:t>
            </a:r>
            <a:r>
              <a:rPr lang="en-US" altLang="ko-KR" sz="1600" dirty="0">
                <a:latin typeface="+mn-ea"/>
              </a:rPr>
              <a:t>fit()</a:t>
            </a:r>
            <a:r>
              <a:rPr lang="ko-KR" altLang="en-US" sz="1600" dirty="0">
                <a:latin typeface="+mn-ea"/>
              </a:rPr>
              <a:t>메서드에서 타깃 데이터를 사용하지 않음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374A4-6B1F-6F5A-4069-8C7B10279AF7}"/>
              </a:ext>
            </a:extLst>
          </p:cNvPr>
          <p:cNvSpPr txBox="1"/>
          <p:nvPr/>
        </p:nvSpPr>
        <p:spPr>
          <a:xfrm>
            <a:off x="1106226" y="4521608"/>
            <a:ext cx="9389058" cy="73866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</a:rPr>
              <a:t>from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sklearn.cluster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import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KMeans</a:t>
            </a:r>
            <a:endParaRPr lang="en-US" altLang="ko-KR" sz="1400" b="0" dirty="0">
              <a:solidFill>
                <a:srgbClr val="4EC9B0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CBE7F2"/>
                </a:solidFill>
                <a:effectLst/>
              </a:rPr>
              <a:t>km 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KMeans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n_clusters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=3,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random_state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=42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  <a:p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km.fit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fruits_2d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AA6D8-F7CD-FFDC-3CAB-EBCCA8BB1528}"/>
              </a:ext>
            </a:extLst>
          </p:cNvPr>
          <p:cNvSpPr txBox="1"/>
          <p:nvPr/>
        </p:nvSpPr>
        <p:spPr>
          <a:xfrm>
            <a:off x="1019117" y="5332182"/>
            <a:ext cx="8425705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군집된</a:t>
            </a:r>
            <a:r>
              <a:rPr lang="ko-KR" altLang="en-US" sz="1400" dirty="0">
                <a:latin typeface="+mn-ea"/>
              </a:rPr>
              <a:t> 결과는 </a:t>
            </a:r>
            <a:r>
              <a:rPr lang="en-US" altLang="ko-KR" sz="1400" dirty="0" err="1">
                <a:latin typeface="+mn-ea"/>
              </a:rPr>
              <a:t>KMeans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 객체의 </a:t>
            </a:r>
            <a:r>
              <a:rPr lang="en-US" altLang="ko-KR" sz="1400" dirty="0">
                <a:latin typeface="+mn-ea"/>
              </a:rPr>
              <a:t>labels_</a:t>
            </a:r>
            <a:r>
              <a:rPr lang="ko-KR" altLang="en-US" sz="1400" dirty="0">
                <a:latin typeface="+mn-ea"/>
              </a:rPr>
              <a:t> 속성에 저장됨 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(labels_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배열의 길이는 샘플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69258A"/>
                </a:solidFill>
                <a:latin typeface="+mn-ea"/>
              </a:rPr>
              <a:t>개수와 동일</a:t>
            </a:r>
            <a:r>
              <a:rPr lang="en-US" altLang="ko-KR" sz="1400" dirty="0">
                <a:solidFill>
                  <a:srgbClr val="69258A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배열은 각 샘플이 어떤 레이블에 해당되는지 나타냄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3C6AD4F-3684-307F-0A97-9BB66563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KMeans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B5C4-8E59-A2B3-4BE9-2158601A5B54}"/>
              </a:ext>
            </a:extLst>
          </p:cNvPr>
          <p:cNvSpPr txBox="1"/>
          <p:nvPr/>
        </p:nvSpPr>
        <p:spPr>
          <a:xfrm>
            <a:off x="660530" y="1001781"/>
            <a:ext cx="34932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n_clusters</a:t>
            </a:r>
            <a:r>
              <a:rPr lang="en-US" altLang="ko-KR" sz="1600" dirty="0">
                <a:latin typeface="+mn-ea"/>
              </a:rPr>
              <a:t>=3, </a:t>
            </a:r>
            <a:r>
              <a:rPr lang="ko-KR" altLang="en-US" sz="1600" dirty="0">
                <a:latin typeface="+mn-ea"/>
              </a:rPr>
              <a:t>배열의 값</a:t>
            </a:r>
            <a:r>
              <a:rPr lang="en-US" altLang="ko-KR" sz="1600" dirty="0">
                <a:latin typeface="+mn-ea"/>
              </a:rPr>
              <a:t>=0, 1,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10B40-D29E-758F-0162-E4F8775FEE10}"/>
              </a:ext>
            </a:extLst>
          </p:cNvPr>
          <p:cNvSpPr txBox="1"/>
          <p:nvPr/>
        </p:nvSpPr>
        <p:spPr>
          <a:xfrm>
            <a:off x="1106226" y="149751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BE7F2"/>
                </a:solidFill>
                <a:effectLst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+mn-ea"/>
              </a:rPr>
              <a:t>km.labels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+mn-ea"/>
              </a:rPr>
              <a:t>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E93F-9661-778F-5EE5-FD215926A570}"/>
              </a:ext>
            </a:extLst>
          </p:cNvPr>
          <p:cNvSpPr txBox="1"/>
          <p:nvPr/>
        </p:nvSpPr>
        <p:spPr>
          <a:xfrm>
            <a:off x="1106226" y="1975633"/>
            <a:ext cx="9389058" cy="22467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&gt;&gt;&gt;</a:t>
            </a:r>
            <a:endParaRPr lang="en-US" altLang="ko-KR" sz="1400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[0 0 0 0 0 2 0 0 0 0 0 0 0 0 0 0 0 0 2 0 0 0 0 0 0 0 0 0 0 0 0 0 0 0 0 0 0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0 0 0 0 0 2 0 2 0 0 0 0 0 0 0 2 0 0 0 0 0 0 0 0 0 2 2 0 0 0 0 0 0 0 0 2 0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0 0 0 0 0 0 0 0 0 0 0 0 0 0 0 0 0 2 0 0 0 0 0 0 0 0 2 2 2 2 2 2 2 2 2 2 2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2 2 2 2 2 2 2 2 2 2 2 2 2 2 2 2 2 2 2 2 2 2 2 2 2 2 2 2 2 2 2 2 2 2 2 2 2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2 2 2 2 2 2 2 2 2 2 2 2 2 2 2 2 2 2 2 2 2 2 2 2 2 2 2 2 2 2 2 2 2 2 2 2 2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2 2 2 2 2 2 2 2 2 2 2 2 2 2 2 1 1 1 1 1 1 1 1 1 1 1 1 1 1 1 1 1 1 1 1 1 1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1 1 1 1 1 1 1 1 1 2 1 1 1 1 1 1 1 1 1 1 1 1 1 1 1 1 1 1 1 1 1 1 1 1 1 1 1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1 1 1 1 1 1 1 1 1 1 1 1 1 1 2 1 1 1 1 1 1 1 1 1 1 1 1 1 1 1 1 1 1 1 1 1 1</a:t>
            </a:r>
          </a:p>
          <a:p>
            <a:r>
              <a:rPr lang="en-US" altLang="ko-KR" sz="1400" b="0" dirty="0">
                <a:solidFill>
                  <a:schemeClr val="bg1"/>
                </a:solidFill>
                <a:effectLst/>
                <a:latin typeface="+mn-ea"/>
              </a:rPr>
              <a:t> 1 1 1 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92728-498A-037A-1165-A833A3B8608E}"/>
              </a:ext>
            </a:extLst>
          </p:cNvPr>
          <p:cNvSpPr txBox="1"/>
          <p:nvPr/>
        </p:nvSpPr>
        <p:spPr>
          <a:xfrm>
            <a:off x="660530" y="4366571"/>
            <a:ext cx="843692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레이블 값 </a:t>
            </a:r>
            <a:r>
              <a:rPr lang="en-US" altLang="ko-KR" sz="1600" dirty="0">
                <a:latin typeface="+mn-ea"/>
              </a:rPr>
              <a:t>0, 1, 2</a:t>
            </a:r>
            <a:r>
              <a:rPr lang="ko-KR" altLang="en-US" sz="1600" dirty="0">
                <a:latin typeface="+mn-ea"/>
              </a:rPr>
              <a:t>와 레이블 순서에는 어떤 의미도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실제 레이블 </a:t>
            </a:r>
            <a:r>
              <a:rPr lang="en-US" altLang="ko-KR" sz="1600" dirty="0">
                <a:latin typeface="+mn-ea"/>
              </a:rPr>
              <a:t>0, 1, 2</a:t>
            </a:r>
            <a:r>
              <a:rPr lang="ko-KR" altLang="en-US" sz="1600" dirty="0">
                <a:latin typeface="+mn-ea"/>
              </a:rPr>
              <a:t>가 어떤 과일 사진을 주로 모았는지 알아보려면 직접 이미지를 출력해야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E5FA7-07E2-A501-E271-B441AAAF3EC8}"/>
              </a:ext>
            </a:extLst>
          </p:cNvPr>
          <p:cNvSpPr txBox="1"/>
          <p:nvPr/>
        </p:nvSpPr>
        <p:spPr>
          <a:xfrm>
            <a:off x="660530" y="5125552"/>
            <a:ext cx="406553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레이블 </a:t>
            </a:r>
            <a:r>
              <a:rPr lang="en-US" altLang="ko-KR" sz="1600" dirty="0">
                <a:latin typeface="+mn-ea"/>
              </a:rPr>
              <a:t>0, 1, 2</a:t>
            </a:r>
            <a:r>
              <a:rPr lang="ko-KR" altLang="en-US" sz="1600" dirty="0">
                <a:latin typeface="+mn-ea"/>
              </a:rPr>
              <a:t>로 모은 샘플의 개수를 확인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3696F-9C86-D2E9-B140-CCADE5E34D1D}"/>
              </a:ext>
            </a:extLst>
          </p:cNvPr>
          <p:cNvSpPr txBox="1"/>
          <p:nvPr/>
        </p:nvSpPr>
        <p:spPr>
          <a:xfrm>
            <a:off x="1106226" y="5621286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BE7F2"/>
                </a:solidFill>
                <a:effectLst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np.unique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km.labels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_,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return_counts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True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2DEE17-BFBC-8E62-0576-9BF2FA6AA3C8}"/>
              </a:ext>
            </a:extLst>
          </p:cNvPr>
          <p:cNvSpPr txBox="1"/>
          <p:nvPr/>
        </p:nvSpPr>
        <p:spPr>
          <a:xfrm>
            <a:off x="1106226" y="609940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&gt;&gt;&gt; </a:t>
            </a:r>
            <a:r>
              <a:rPr lang="en-US" altLang="ko-KR" sz="1400" b="0" dirty="0">
                <a:solidFill>
                  <a:schemeClr val="bg1"/>
                </a:solidFill>
                <a:effectLst/>
              </a:rPr>
              <a:t>(array([0, 1, 2]), array([ 91,  98, 111], </a:t>
            </a:r>
            <a:r>
              <a:rPr lang="en-US" altLang="ko-KR" sz="1400" b="0" dirty="0" err="1">
                <a:solidFill>
                  <a:schemeClr val="bg1"/>
                </a:solidFill>
                <a:effectLst/>
              </a:rPr>
              <a:t>dtype</a:t>
            </a:r>
            <a:r>
              <a:rPr lang="en-US" altLang="ko-KR" sz="1400" b="0" dirty="0">
                <a:solidFill>
                  <a:schemeClr val="bg1"/>
                </a:solidFill>
                <a:effectLst/>
              </a:rPr>
              <a:t>=int64))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83F3DA6-9DE0-2C1E-4890-A4F06F1A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75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KMeans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6CD3C-FF12-FD02-465A-7DE33CDE1B59}"/>
              </a:ext>
            </a:extLst>
          </p:cNvPr>
          <p:cNvSpPr txBox="1"/>
          <p:nvPr/>
        </p:nvSpPr>
        <p:spPr>
          <a:xfrm>
            <a:off x="660530" y="1001781"/>
            <a:ext cx="85827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각 클러스터의 이미지를 그림으로 출력하기 위해 간단한 유틸리티 함수 </a:t>
            </a:r>
            <a:r>
              <a:rPr lang="en-US" altLang="ko-KR" sz="1600" dirty="0" err="1">
                <a:latin typeface="+mn-ea"/>
              </a:rPr>
              <a:t>draw_fruits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를 만듦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C021-F05D-6A5B-B9E1-7C9414BECAF1}"/>
              </a:ext>
            </a:extLst>
          </p:cNvPr>
          <p:cNvSpPr txBox="1"/>
          <p:nvPr/>
        </p:nvSpPr>
        <p:spPr>
          <a:xfrm>
            <a:off x="1106226" y="1497515"/>
            <a:ext cx="9389058" cy="31085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</a:rPr>
              <a:t>import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matplotlib.pyplot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as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plt</a:t>
            </a:r>
            <a:endParaRPr lang="en-US" altLang="ko-KR" sz="1400" b="0" dirty="0">
              <a:solidFill>
                <a:srgbClr val="4EC9B0"/>
              </a:solidFill>
              <a:effectLst/>
            </a:endParaRPr>
          </a:p>
          <a:p>
            <a:endParaRPr lang="en-US" altLang="ko-KR" sz="1400" b="0" dirty="0">
              <a:solidFill>
                <a:srgbClr val="F8F8F2"/>
              </a:solidFill>
              <a:effectLst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</a:rPr>
              <a:t>def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arr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, ratio=1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):</a:t>
            </a:r>
          </a:p>
          <a:p>
            <a:r>
              <a:rPr lang="en-US" altLang="ko-KR" sz="1400" b="0" dirty="0">
                <a:solidFill>
                  <a:srgbClr val="F8F8F2"/>
                </a:solidFill>
                <a:effectLst/>
              </a:rPr>
              <a:t>    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n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len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arr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rows 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int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np.ceil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(n/10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))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cols </a:t>
            </a:r>
            <a:r>
              <a:rPr lang="en-US" altLang="ko-KR" sz="1400" b="0" dirty="0">
                <a:solidFill>
                  <a:srgbClr val="FFFFFF"/>
                </a:solidFill>
                <a:effectLst/>
              </a:rPr>
              <a:t>=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n if rows &lt; 2 else 10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fig,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axs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BE7F2"/>
                </a:solidFill>
                <a:effectLst/>
              </a:rPr>
              <a:t>= 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plt.subplots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rows, cols,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figsize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=(cols*ratio, rows*ratio), squeeze=False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  <a:p>
            <a:br>
              <a:rPr lang="en-US" altLang="ko-KR" sz="1400" b="0" dirty="0">
                <a:solidFill>
                  <a:srgbClr val="4EC9B0"/>
                </a:solidFill>
                <a:effectLst/>
              </a:rPr>
            </a:br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for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i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in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range(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rows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):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for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j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in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range(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cols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):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</a:rPr>
              <a:t>if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i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*10 + j&lt;n: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        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axs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[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i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, j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].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imshow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arr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[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i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*10 + j],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cmap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='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</a:rPr>
              <a:t>gray_r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    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axs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[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i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, j].axis(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'off'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)</a:t>
            </a:r>
          </a:p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  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plt.show</a:t>
            </a:r>
            <a:r>
              <a:rPr lang="en-US" altLang="ko-KR" sz="1400" b="0" dirty="0">
                <a:solidFill>
                  <a:srgbClr val="4EC9B0"/>
                </a:solidFill>
                <a:effectLst/>
              </a:rPr>
              <a:t>()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A154A1-15AD-2F2E-8B91-80C59DED6BA6}"/>
              </a:ext>
            </a:extLst>
          </p:cNvPr>
          <p:cNvCxnSpPr/>
          <p:nvPr/>
        </p:nvCxnSpPr>
        <p:spPr>
          <a:xfrm>
            <a:off x="2847180" y="2290525"/>
            <a:ext cx="400424" cy="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6C8AD-88A6-F3BC-148D-7034E4E7877B}"/>
              </a:ext>
            </a:extLst>
          </p:cNvPr>
          <p:cNvSpPr txBox="1"/>
          <p:nvPr/>
        </p:nvSpPr>
        <p:spPr>
          <a:xfrm>
            <a:off x="3247604" y="2159720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FF00"/>
                </a:solidFill>
                <a:latin typeface="+mn-ea"/>
              </a:rPr>
              <a:t>N=</a:t>
            </a:r>
            <a:r>
              <a:rPr lang="ko-KR" altLang="en-US" sz="1050" dirty="0">
                <a:solidFill>
                  <a:srgbClr val="FFFF00"/>
                </a:solidFill>
                <a:latin typeface="+mn-ea"/>
              </a:rPr>
              <a:t> 샘플 개수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AF1679-6B7F-7845-1D91-123FBB12BA67}"/>
              </a:ext>
            </a:extLst>
          </p:cNvPr>
          <p:cNvCxnSpPr/>
          <p:nvPr/>
        </p:nvCxnSpPr>
        <p:spPr>
          <a:xfrm>
            <a:off x="3900536" y="2552135"/>
            <a:ext cx="400424" cy="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E07228-7564-8599-BBF4-46C46314AB59}"/>
              </a:ext>
            </a:extLst>
          </p:cNvPr>
          <p:cNvSpPr txBox="1"/>
          <p:nvPr/>
        </p:nvSpPr>
        <p:spPr>
          <a:xfrm>
            <a:off x="4300960" y="2421330"/>
            <a:ext cx="3002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FF00"/>
                </a:solidFill>
                <a:latin typeface="+mn-ea"/>
              </a:rPr>
              <a:t>샘플 개수를 </a:t>
            </a:r>
            <a:r>
              <a:rPr lang="en-US" altLang="ko-KR" sz="1050" dirty="0">
                <a:solidFill>
                  <a:srgbClr val="FFFF00"/>
                </a:solidFill>
                <a:latin typeface="+mn-ea"/>
              </a:rPr>
              <a:t>10</a:t>
            </a:r>
            <a:r>
              <a:rPr lang="ko-KR" altLang="en-US" sz="1050" dirty="0">
                <a:solidFill>
                  <a:srgbClr val="FFFF00"/>
                </a:solidFill>
                <a:latin typeface="+mn-ea"/>
              </a:rPr>
              <a:t>으로 나누어 전체 행 개수를 계산함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50539-047A-57E7-1A57-177C1F9719AA}"/>
              </a:ext>
            </a:extLst>
          </p:cNvPr>
          <p:cNvSpPr txBox="1"/>
          <p:nvPr/>
        </p:nvSpPr>
        <p:spPr>
          <a:xfrm>
            <a:off x="660530" y="4860684"/>
            <a:ext cx="70855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배열에 </a:t>
            </a:r>
            <a:r>
              <a:rPr lang="ko-KR" altLang="en-US" sz="1600" dirty="0" err="1">
                <a:latin typeface="+mn-ea"/>
              </a:rPr>
              <a:t>불리언</a:t>
            </a:r>
            <a:r>
              <a:rPr lang="ko-KR" altLang="en-US" sz="1600" dirty="0">
                <a:latin typeface="+mn-ea"/>
              </a:rPr>
              <a:t> 인덱싱을 적용하면 </a:t>
            </a:r>
            <a:r>
              <a:rPr lang="en-US" altLang="ko-KR" sz="1600" dirty="0">
                <a:latin typeface="+mn-ea"/>
              </a:rPr>
              <a:t>True</a:t>
            </a:r>
            <a:r>
              <a:rPr lang="ko-KR" altLang="en-US" sz="1600" dirty="0">
                <a:latin typeface="+mn-ea"/>
              </a:rPr>
              <a:t>인 위치의 원소만 모두 추출함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14D5C94-8C36-B697-3339-9E15E12B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79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KMeans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479B2-DD05-F1DC-8EA5-771CAC013B59}"/>
              </a:ext>
            </a:extLst>
          </p:cNvPr>
          <p:cNvSpPr txBox="1"/>
          <p:nvPr/>
        </p:nvSpPr>
        <p:spPr>
          <a:xfrm>
            <a:off x="1106226" y="1234553"/>
            <a:ext cx="319683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(fruits[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km.labels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_==0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F58AE-6C6F-DCF7-B3EE-E2E8B7AD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26" y="1679157"/>
            <a:ext cx="3196832" cy="3180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131CC-CC3A-135F-3058-19D5511AD8DC}"/>
              </a:ext>
            </a:extLst>
          </p:cNvPr>
          <p:cNvSpPr txBox="1"/>
          <p:nvPr/>
        </p:nvSpPr>
        <p:spPr>
          <a:xfrm>
            <a:off x="4441096" y="1234553"/>
            <a:ext cx="319683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(fruits[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km.labels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_==1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33F4C1-901B-3081-7731-467AEC6F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97" y="1679157"/>
            <a:ext cx="3196832" cy="3180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96213D-35BF-1F0C-ED54-6B2A1F805375}"/>
              </a:ext>
            </a:extLst>
          </p:cNvPr>
          <p:cNvSpPr txBox="1"/>
          <p:nvPr/>
        </p:nvSpPr>
        <p:spPr>
          <a:xfrm>
            <a:off x="7775966" y="1234553"/>
            <a:ext cx="319683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(fruits[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km.labels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_==2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154C577-FCBB-787F-6E26-CECAEBC7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67" y="1679157"/>
            <a:ext cx="3187198" cy="3789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EBAAE-3BC9-EEE2-0FC5-7868D89F16A2}"/>
              </a:ext>
            </a:extLst>
          </p:cNvPr>
          <p:cNvSpPr txBox="1"/>
          <p:nvPr/>
        </p:nvSpPr>
        <p:spPr>
          <a:xfrm>
            <a:off x="1019117" y="5320138"/>
            <a:ext cx="9645589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레이블이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인 클러스터는 파인애플에 사과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개와 바나나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개가 섞임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k-</a:t>
            </a:r>
            <a:r>
              <a:rPr lang="ko-KR" altLang="en-US" sz="1400" dirty="0">
                <a:latin typeface="+mn-ea"/>
              </a:rPr>
              <a:t>평균 알고리즘이 이 샘플들을 완벽하게 구별해내지는 못했지만 훈련 데이터에 타깃 레이블을 전혀 제공하지 않았음에도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스스로 비슷한 샘플들을 아주 잘 모음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3743846-4B44-A201-1368-6AB31F8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49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클러스터 중심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1BB61-7B68-A60E-29EE-9A96CD74EB9B}"/>
                  </a:ext>
                </a:extLst>
              </p:cNvPr>
              <p:cNvSpPr txBox="1"/>
              <p:nvPr/>
            </p:nvSpPr>
            <p:spPr>
              <a:xfrm>
                <a:off x="660530" y="1001781"/>
                <a:ext cx="10836621" cy="1164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 err="1">
                    <a:latin typeface="+mn-ea"/>
                  </a:rPr>
                  <a:t>Kmeans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클래스가 최종적으로 찾은 클러스터 중심은 </a:t>
                </a:r>
                <a:r>
                  <a:rPr lang="en-US" altLang="ko-KR" sz="1600" dirty="0" err="1">
                    <a:latin typeface="+mn-ea"/>
                  </a:rPr>
                  <a:t>cluster_centesr</a:t>
                </a:r>
                <a:r>
                  <a:rPr lang="en-US" altLang="ko-KR" sz="1600" dirty="0">
                    <a:latin typeface="+mn-ea"/>
                  </a:rPr>
                  <a:t>_</a:t>
                </a:r>
                <a:r>
                  <a:rPr lang="ko-KR" altLang="en-US" sz="1600" dirty="0">
                    <a:latin typeface="+mn-ea"/>
                  </a:rPr>
                  <a:t>속성에 저장되어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 배열은 </a:t>
                </a:r>
                <a:r>
                  <a:rPr lang="en-US" altLang="ko-KR" sz="1600" dirty="0">
                    <a:latin typeface="+mn-ea"/>
                  </a:rPr>
                  <a:t>fruits_2d </a:t>
                </a:r>
                <a:r>
                  <a:rPr lang="ko-KR" altLang="en-US" sz="1600" dirty="0">
                    <a:latin typeface="+mn-ea"/>
                  </a:rPr>
                  <a:t>샘플의 클러스터 중심이기 때문에 각 중심을 이미지로 출력하려면 </a:t>
                </a:r>
                <a:r>
                  <a:rPr lang="en-US" altLang="ko-KR" sz="1600" dirty="0">
                    <a:latin typeface="+mn-ea"/>
                  </a:rPr>
                  <a:t>100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100 </a:t>
                </a:r>
                <a:r>
                  <a:rPr lang="ko-KR" altLang="en-US" sz="1600" dirty="0">
                    <a:latin typeface="+mn-ea"/>
                  </a:rPr>
                  <a:t>크기의 </a:t>
                </a:r>
                <a:r>
                  <a:rPr lang="en-US" altLang="ko-KR" sz="1600" dirty="0">
                    <a:latin typeface="+mn-ea"/>
                  </a:rPr>
                  <a:t>2</a:t>
                </a:r>
                <a:r>
                  <a:rPr lang="ko-KR" altLang="en-US" sz="1600" dirty="0">
                    <a:latin typeface="+mn-ea"/>
                  </a:rPr>
                  <a:t>차원 배열로 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바꿔야 함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1BB61-7B68-A60E-29EE-9A96CD74E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0" y="1001781"/>
                <a:ext cx="10836621" cy="1164806"/>
              </a:xfrm>
              <a:prstGeom prst="rect">
                <a:avLst/>
              </a:prstGeom>
              <a:blipFill>
                <a:blip r:embed="rId2"/>
                <a:stretch>
                  <a:fillRect l="-225" b="-5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12EAA5-A5CB-1388-8824-7855F5D2A267}"/>
              </a:ext>
            </a:extLst>
          </p:cNvPr>
          <p:cNvSpPr txBox="1"/>
          <p:nvPr/>
        </p:nvSpPr>
        <p:spPr>
          <a:xfrm>
            <a:off x="1106226" y="225951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 err="1">
                <a:solidFill>
                  <a:srgbClr val="4EC9B0"/>
                </a:solidFill>
                <a:effectLst/>
              </a:rPr>
              <a:t>draw_fruits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km.cluster_centers_.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reshape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-1, 100, 100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), </a:t>
            </a:r>
            <a:r>
              <a:rPr lang="en-US" altLang="ko-KR" sz="1400" b="0" dirty="0">
                <a:solidFill>
                  <a:srgbClr val="9CDCFE"/>
                </a:solidFill>
                <a:effectLst/>
              </a:rPr>
              <a:t>ratio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=3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199EA8-B2E5-9449-CD00-3720B70A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27" y="2746058"/>
            <a:ext cx="5637474" cy="17690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857B3-DE2D-DE73-B745-745AF97BAAF4}"/>
              </a:ext>
            </a:extLst>
          </p:cNvPr>
          <p:cNvSpPr txBox="1"/>
          <p:nvPr/>
        </p:nvSpPr>
        <p:spPr>
          <a:xfrm>
            <a:off x="1019117" y="4619098"/>
            <a:ext cx="648446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이전 절에서 사과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바나나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파인애플의 픽셀 평균값을 출력했던 것과 매우 비슷함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88E67E9-81F9-EAD4-DF2D-6C431A8D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45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클러스터 중심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1BB61-7B68-A60E-29EE-9A96CD74EB9B}"/>
              </a:ext>
            </a:extLst>
          </p:cNvPr>
          <p:cNvSpPr txBox="1"/>
          <p:nvPr/>
        </p:nvSpPr>
        <p:spPr>
          <a:xfrm>
            <a:off x="660530" y="1001781"/>
            <a:ext cx="1098890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KMeans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클래스는 훈련 데이터 샘플에서 클러스터 중심까지 거리로 변환해 주는 </a:t>
            </a:r>
            <a:r>
              <a:rPr lang="en-US" altLang="ko-KR" sz="1600" dirty="0">
                <a:latin typeface="+mn-ea"/>
              </a:rPr>
              <a:t>transform() </a:t>
            </a:r>
            <a:r>
              <a:rPr lang="ko-KR" altLang="en-US" sz="1600" dirty="0">
                <a:latin typeface="+mn-ea"/>
              </a:rPr>
              <a:t>메서드를 가지고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transform() </a:t>
            </a:r>
            <a:r>
              <a:rPr lang="ko-KR" altLang="en-US" sz="1600" dirty="0">
                <a:latin typeface="+mn-ea"/>
              </a:rPr>
              <a:t>메서드가 있다는 것은 마치 </a:t>
            </a:r>
            <a:r>
              <a:rPr lang="en-US" altLang="ko-KR" sz="1600" dirty="0" err="1">
                <a:latin typeface="+mn-ea"/>
              </a:rPr>
              <a:t>StandardScaler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클래스처럼 특성 값을 변환하는 도구로 사용할 수 있다는 의미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인덱스가 </a:t>
            </a:r>
            <a:r>
              <a:rPr lang="en-US" altLang="ko-KR" sz="1600" dirty="0">
                <a:latin typeface="+mn-ea"/>
              </a:rPr>
              <a:t>100</a:t>
            </a:r>
            <a:r>
              <a:rPr lang="ko-KR" altLang="en-US" sz="1600" dirty="0">
                <a:latin typeface="+mn-ea"/>
              </a:rPr>
              <a:t>인 샘플에 </a:t>
            </a:r>
            <a:r>
              <a:rPr lang="en-US" altLang="ko-KR" sz="1600" dirty="0">
                <a:latin typeface="+mn-ea"/>
              </a:rPr>
              <a:t>transform() </a:t>
            </a:r>
            <a:r>
              <a:rPr lang="ko-KR" altLang="en-US" sz="1600" dirty="0">
                <a:latin typeface="+mn-ea"/>
              </a:rPr>
              <a:t>메서드를 적용해 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2EAA5-A5CB-1388-8824-7855F5D2A267}"/>
              </a:ext>
            </a:extLst>
          </p:cNvPr>
          <p:cNvSpPr txBox="1"/>
          <p:nvPr/>
        </p:nvSpPr>
        <p:spPr>
          <a:xfrm>
            <a:off x="1106226" y="2259515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transform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(fruits_2d[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100:101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857B3-DE2D-DE73-B745-745AF97BAAF4}"/>
              </a:ext>
            </a:extLst>
          </p:cNvPr>
          <p:cNvSpPr txBox="1"/>
          <p:nvPr/>
        </p:nvSpPr>
        <p:spPr>
          <a:xfrm>
            <a:off x="1019117" y="3049378"/>
            <a:ext cx="716574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하나의 샘플을 전달했기 때문에 반환된 배열은 크기가 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(1, </a:t>
            </a:r>
            <a:r>
              <a:rPr lang="ko-KR" altLang="en-US" sz="1400" dirty="0">
                <a:solidFill>
                  <a:srgbClr val="5E217D"/>
                </a:solidFill>
                <a:latin typeface="+mn-ea"/>
              </a:rPr>
              <a:t>클러스터 개수</a:t>
            </a:r>
            <a:r>
              <a:rPr lang="en-US" altLang="ko-KR" sz="1400" dirty="0">
                <a:solidFill>
                  <a:srgbClr val="5E217D"/>
                </a:solidFill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인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배열임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CF8F8-38A3-E03F-DF86-A24B787592EF}"/>
              </a:ext>
            </a:extLst>
          </p:cNvPr>
          <p:cNvSpPr txBox="1"/>
          <p:nvPr/>
        </p:nvSpPr>
        <p:spPr>
          <a:xfrm>
            <a:off x="1106226" y="2730824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</a:rPr>
              <a:t>&gt;&gt;&gt; [[5267.70439881 8837.37750892 3393.8136117 ]]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E185D-CE32-7AA2-B972-1865A885C1C4}"/>
              </a:ext>
            </a:extLst>
          </p:cNvPr>
          <p:cNvSpPr txBox="1"/>
          <p:nvPr/>
        </p:nvSpPr>
        <p:spPr>
          <a:xfrm>
            <a:off x="660530" y="3653857"/>
            <a:ext cx="1069715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샘플은 레이블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에 속한 것 같으므로 </a:t>
            </a:r>
            <a:r>
              <a:rPr lang="en-US" altLang="ko-KR" sz="1600" dirty="0">
                <a:latin typeface="+mn-ea"/>
              </a:rPr>
              <a:t>predict() </a:t>
            </a:r>
            <a:r>
              <a:rPr lang="ko-KR" altLang="en-US" sz="1600" dirty="0">
                <a:latin typeface="+mn-ea"/>
              </a:rPr>
              <a:t>메서드를 통해 가장 가까운 클러스터 중심을 예측 클래스로 출력해 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B7F45-64E7-C3A1-3194-FBF5E8DADD86}"/>
              </a:ext>
            </a:extLst>
          </p:cNvPr>
          <p:cNvSpPr txBox="1"/>
          <p:nvPr/>
        </p:nvSpPr>
        <p:spPr>
          <a:xfrm>
            <a:off x="1106226" y="4204528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4EC9B0"/>
                </a:solidFill>
                <a:effectLst/>
              </a:rPr>
              <a:t>print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</a:t>
            </a:r>
            <a:r>
              <a:rPr lang="en-US" altLang="ko-KR" sz="1400" b="0" dirty="0" err="1">
                <a:solidFill>
                  <a:srgbClr val="F8F8F2"/>
                </a:solidFill>
                <a:effectLst/>
              </a:rPr>
              <a:t>km.</a:t>
            </a:r>
            <a:r>
              <a:rPr lang="en-US" altLang="ko-KR" sz="1400" b="0" dirty="0" err="1">
                <a:solidFill>
                  <a:srgbClr val="CBE7F2"/>
                </a:solidFill>
                <a:effectLst/>
              </a:rPr>
              <a:t>predict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(fruits_2d[</a:t>
            </a:r>
            <a:r>
              <a:rPr lang="en-US" altLang="ko-KR" sz="1400" b="0" dirty="0">
                <a:solidFill>
                  <a:srgbClr val="CE9178"/>
                </a:solidFill>
                <a:effectLst/>
              </a:rPr>
              <a:t>100:101</a:t>
            </a:r>
            <a:r>
              <a:rPr lang="en-US" altLang="ko-KR" sz="1400" b="0" dirty="0">
                <a:solidFill>
                  <a:srgbClr val="F8F8F2"/>
                </a:solidFill>
                <a:effectLst/>
              </a:rPr>
              <a:t>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1B898-65C0-80B0-E7F7-7D623B5E8310}"/>
              </a:ext>
            </a:extLst>
          </p:cNvPr>
          <p:cNvSpPr txBox="1"/>
          <p:nvPr/>
        </p:nvSpPr>
        <p:spPr>
          <a:xfrm>
            <a:off x="1106226" y="4675837"/>
            <a:ext cx="9389058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1"/>
                </a:solidFill>
                <a:effectLst/>
              </a:rPr>
              <a:t>&gt;&gt;&gt; </a:t>
            </a:r>
            <a:r>
              <a:rPr lang="en-US" altLang="ko-KR" sz="1400" b="0" i="0" dirty="0">
                <a:solidFill>
                  <a:srgbClr val="F8F8F2"/>
                </a:solidFill>
                <a:effectLst/>
              </a:rPr>
              <a:t>[2]</a:t>
            </a:r>
            <a:endParaRPr lang="en-US" altLang="ko-KR" sz="14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6B8A6-46F1-17C0-268E-7F9A3063624B}"/>
              </a:ext>
            </a:extLst>
          </p:cNvPr>
          <p:cNvSpPr txBox="1"/>
          <p:nvPr/>
        </p:nvSpPr>
        <p:spPr>
          <a:xfrm>
            <a:off x="1019117" y="4986013"/>
            <a:ext cx="698781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transform()</a:t>
            </a:r>
            <a:r>
              <a:rPr lang="ko-KR" altLang="en-US" sz="1400" dirty="0">
                <a:latin typeface="+mn-ea"/>
              </a:rPr>
              <a:t>의 결과에서 짐작할 수 있듯이 레이블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로 예측함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클러스터 중심을 그려보았을 때 레이블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는 파인애플이었으므로 이 샘플은 파인애플임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84F75A1-60B0-5411-926A-C69E01A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129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8432</TotalTime>
  <Words>1546</Words>
  <Application>Microsoft Office PowerPoint</Application>
  <PresentationFormat>와이드스크린</PresentationFormat>
  <Paragraphs>155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나눔스퀘어 네오 Regular</vt:lpstr>
      <vt:lpstr>D2Coding</vt:lpstr>
      <vt:lpstr>Wingdings</vt:lpstr>
      <vt:lpstr>Cambria Math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94</cp:revision>
  <dcterms:created xsi:type="dcterms:W3CDTF">2022-03-07T11:10:45Z</dcterms:created>
  <dcterms:modified xsi:type="dcterms:W3CDTF">2024-07-05T02:01:25Z</dcterms:modified>
</cp:coreProperties>
</file>